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7" r:id="rId3"/>
    <p:sldId id="258" r:id="rId4"/>
    <p:sldId id="265" r:id="rId5"/>
    <p:sldId id="259" r:id="rId6"/>
    <p:sldId id="260" r:id="rId7"/>
    <p:sldId id="266" r:id="rId8"/>
    <p:sldId id="267" r:id="rId9"/>
    <p:sldId id="268" r:id="rId10"/>
    <p:sldId id="269" r:id="rId11"/>
    <p:sldId id="264" r:id="rId12"/>
    <p:sldId id="270" r:id="rId13"/>
    <p:sldId id="274" r:id="rId14"/>
    <p:sldId id="271" r:id="rId15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62BBDE6-F2E4-4B06-80B6-03C3E271151A}" type="doc">
      <dgm:prSet loTypeId="urn:microsoft.com/office/officeart/2005/8/layout/b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9C01BA0-2441-4EEF-B733-4906D9401BCA}">
      <dgm:prSet phldrT="[Текст]"/>
      <dgm:spPr>
        <a:xfrm>
          <a:off x="1567" y="43497"/>
          <a:ext cx="3347293" cy="2008376"/>
        </a:xfrm>
        <a:solidFill>
          <a:srgbClr val="FE8637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ru-RU" b="1" dirty="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Диагностика, оценка и  самооценка своего профессионализма</a:t>
          </a:r>
        </a:p>
      </dgm:t>
    </dgm:pt>
    <dgm:pt modelId="{2DF4F25A-9DC5-4C4C-AF73-529C76399F14}" type="parTrans" cxnId="{ACC6C91E-E402-4216-A5A6-376F0368AA1C}">
      <dgm:prSet/>
      <dgm:spPr/>
      <dgm:t>
        <a:bodyPr/>
        <a:lstStyle/>
        <a:p>
          <a:endParaRPr lang="ru-RU"/>
        </a:p>
      </dgm:t>
    </dgm:pt>
    <dgm:pt modelId="{132E58A3-D0B8-4E66-8C10-B505EC166B55}" type="sibTrans" cxnId="{ACC6C91E-E402-4216-A5A6-376F0368AA1C}">
      <dgm:prSet/>
      <dgm:spPr>
        <a:xfrm>
          <a:off x="3347061" y="1001965"/>
          <a:ext cx="739277" cy="91440"/>
        </a:xfrm>
        <a:noFill/>
        <a:ln w="12700" cap="flat" cmpd="sng" algn="ctr">
          <a:solidFill>
            <a:srgbClr val="FE8637">
              <a:hueOff val="0"/>
              <a:satOff val="0"/>
              <a:lumOff val="0"/>
              <a:alphaOff val="0"/>
            </a:srgbClr>
          </a:solidFill>
          <a:prstDash val="solid"/>
          <a:tailEnd type="arrow"/>
        </a:ln>
        <a:effectLst/>
      </dgm:spPr>
      <dgm:t>
        <a:bodyPr/>
        <a:lstStyle/>
        <a:p>
          <a:pPr>
            <a:buNone/>
          </a:pPr>
          <a:endParaRPr lang="ru-RU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entury Schoolbook"/>
            <a:ea typeface="+mn-ea"/>
            <a:cs typeface="+mn-cs"/>
          </a:endParaRPr>
        </a:p>
      </dgm:t>
    </dgm:pt>
    <dgm:pt modelId="{2B7BDD6B-C454-4F64-94D7-EA50E18A1A60}">
      <dgm:prSet phldrT="[Текст]"/>
      <dgm:spPr>
        <a:xfrm>
          <a:off x="4118738" y="43497"/>
          <a:ext cx="3347293" cy="2008376"/>
        </a:xfrm>
        <a:solidFill>
          <a:srgbClr val="FE8637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ru-RU" b="1" dirty="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Составление </a:t>
          </a:r>
          <a:r>
            <a:rPr lang="ru-RU" b="1" dirty="0" smtClean="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ИОМ</a:t>
          </a:r>
          <a:endParaRPr lang="ru-RU" b="1" dirty="0">
            <a:solidFill>
              <a:sysClr val="window" lastClr="FFFFFF"/>
            </a:solidFill>
            <a:latin typeface="Times New Roman" pitchFamily="18" charset="0"/>
            <a:ea typeface="+mn-ea"/>
            <a:cs typeface="Times New Roman" pitchFamily="18" charset="0"/>
          </a:endParaRPr>
        </a:p>
      </dgm:t>
    </dgm:pt>
    <dgm:pt modelId="{E28C545F-C450-4E3D-A6A7-3EFF0ADFED98}" type="parTrans" cxnId="{B018C277-969F-48F2-9A59-7A97C5FAD84B}">
      <dgm:prSet/>
      <dgm:spPr/>
      <dgm:t>
        <a:bodyPr/>
        <a:lstStyle/>
        <a:p>
          <a:endParaRPr lang="ru-RU"/>
        </a:p>
      </dgm:t>
    </dgm:pt>
    <dgm:pt modelId="{BF788297-F22A-4AE8-9DF8-B555D85684FD}" type="sibTrans" cxnId="{B018C277-969F-48F2-9A59-7A97C5FAD84B}">
      <dgm:prSet/>
      <dgm:spPr>
        <a:xfrm>
          <a:off x="1675214" y="2050073"/>
          <a:ext cx="4117170" cy="739277"/>
        </a:xfrm>
        <a:noFill/>
        <a:ln w="12700" cap="flat" cmpd="sng" algn="ctr">
          <a:solidFill>
            <a:srgbClr val="FE8637">
              <a:hueOff val="0"/>
              <a:satOff val="0"/>
              <a:lumOff val="0"/>
              <a:alphaOff val="0"/>
            </a:srgbClr>
          </a:solidFill>
          <a:prstDash val="solid"/>
          <a:tailEnd type="arrow"/>
        </a:ln>
        <a:effectLst/>
      </dgm:spPr>
      <dgm:t>
        <a:bodyPr/>
        <a:lstStyle/>
        <a:p>
          <a:pPr>
            <a:buNone/>
          </a:pPr>
          <a:endParaRPr lang="ru-RU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entury Schoolbook"/>
            <a:ea typeface="+mn-ea"/>
            <a:cs typeface="+mn-cs"/>
          </a:endParaRPr>
        </a:p>
      </dgm:t>
    </dgm:pt>
    <dgm:pt modelId="{7541A4B2-F774-4D43-B6EE-37780B7BA13B}">
      <dgm:prSet phldrT="[Текст]"/>
      <dgm:spPr>
        <a:xfrm>
          <a:off x="1567" y="2821751"/>
          <a:ext cx="3347293" cy="2008376"/>
        </a:xfrm>
        <a:solidFill>
          <a:srgbClr val="FE8637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ru-RU" b="1" dirty="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Реализация </a:t>
          </a:r>
          <a:r>
            <a:rPr lang="ru-RU" b="1" dirty="0" smtClean="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ИОМ</a:t>
          </a:r>
          <a:endParaRPr lang="ru-RU" b="1" dirty="0">
            <a:solidFill>
              <a:sysClr val="window" lastClr="FFFFFF"/>
            </a:solidFill>
            <a:latin typeface="Times New Roman" pitchFamily="18" charset="0"/>
            <a:ea typeface="+mn-ea"/>
            <a:cs typeface="Times New Roman" pitchFamily="18" charset="0"/>
          </a:endParaRPr>
        </a:p>
      </dgm:t>
    </dgm:pt>
    <dgm:pt modelId="{DAB114A0-1093-41CB-9640-F7FD384599CE}" type="parTrans" cxnId="{FD3F3383-DA89-434F-A49C-9ED25111056B}">
      <dgm:prSet/>
      <dgm:spPr/>
      <dgm:t>
        <a:bodyPr/>
        <a:lstStyle/>
        <a:p>
          <a:endParaRPr lang="ru-RU"/>
        </a:p>
      </dgm:t>
    </dgm:pt>
    <dgm:pt modelId="{B93C7327-CC4A-4290-8196-54473FA2D68B}" type="sibTrans" cxnId="{FD3F3383-DA89-434F-A49C-9ED25111056B}">
      <dgm:prSet/>
      <dgm:spPr>
        <a:xfrm>
          <a:off x="3347061" y="3780219"/>
          <a:ext cx="739277" cy="91440"/>
        </a:xfrm>
        <a:noFill/>
        <a:ln w="12700" cap="flat" cmpd="sng" algn="ctr">
          <a:solidFill>
            <a:srgbClr val="FE8637">
              <a:hueOff val="0"/>
              <a:satOff val="0"/>
              <a:lumOff val="0"/>
              <a:alphaOff val="0"/>
            </a:srgbClr>
          </a:solidFill>
          <a:prstDash val="solid"/>
          <a:tailEnd type="arrow"/>
        </a:ln>
        <a:effectLst/>
      </dgm:spPr>
      <dgm:t>
        <a:bodyPr/>
        <a:lstStyle/>
        <a:p>
          <a:pPr>
            <a:buNone/>
          </a:pPr>
          <a:endParaRPr lang="ru-RU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entury Schoolbook"/>
            <a:ea typeface="+mn-ea"/>
            <a:cs typeface="+mn-cs"/>
          </a:endParaRPr>
        </a:p>
      </dgm:t>
    </dgm:pt>
    <dgm:pt modelId="{F69B8186-6CB8-462A-93FA-E98781AC7E59}">
      <dgm:prSet phldrT="[Текст]"/>
      <dgm:spPr>
        <a:xfrm>
          <a:off x="4118738" y="2821751"/>
          <a:ext cx="3347293" cy="2008376"/>
        </a:xfrm>
        <a:solidFill>
          <a:srgbClr val="FE8637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ru-RU" b="1" dirty="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Рефлексивный анализ реализации </a:t>
          </a:r>
          <a:r>
            <a:rPr lang="ru-RU" b="1" dirty="0" smtClean="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ИОМ</a:t>
          </a:r>
          <a:endParaRPr lang="ru-RU" b="1" dirty="0">
            <a:solidFill>
              <a:sysClr val="window" lastClr="FFFFFF"/>
            </a:solidFill>
            <a:latin typeface="Times New Roman" pitchFamily="18" charset="0"/>
            <a:ea typeface="+mn-ea"/>
            <a:cs typeface="Times New Roman" pitchFamily="18" charset="0"/>
          </a:endParaRPr>
        </a:p>
      </dgm:t>
    </dgm:pt>
    <dgm:pt modelId="{4E5B76B1-1412-4792-85C9-2F2E7961648F}" type="parTrans" cxnId="{46B4C801-FF97-456F-8751-EF1BF4490F37}">
      <dgm:prSet/>
      <dgm:spPr/>
      <dgm:t>
        <a:bodyPr/>
        <a:lstStyle/>
        <a:p>
          <a:endParaRPr lang="ru-RU"/>
        </a:p>
      </dgm:t>
    </dgm:pt>
    <dgm:pt modelId="{D8B73326-0F94-44D3-8751-D90F73F5E1F4}" type="sibTrans" cxnId="{46B4C801-FF97-456F-8751-EF1BF4490F37}">
      <dgm:prSet/>
      <dgm:spPr/>
      <dgm:t>
        <a:bodyPr/>
        <a:lstStyle/>
        <a:p>
          <a:endParaRPr lang="ru-RU"/>
        </a:p>
      </dgm:t>
    </dgm:pt>
    <dgm:pt modelId="{F868A5B9-BAF8-4FF4-9E6E-49BFCB78DA1F}" type="pres">
      <dgm:prSet presAssocID="{D62BBDE6-F2E4-4B06-80B6-03C3E271151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8470F34-A565-4947-A4D7-B040757FF966}" type="pres">
      <dgm:prSet presAssocID="{B9C01BA0-2441-4EEF-B733-4906D9401BCA}" presName="node" presStyleLbl="node1" presStyleIdx="0" presStyleCnt="4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13790FFA-C4E1-4B55-A3DB-B7C1AE879089}" type="pres">
      <dgm:prSet presAssocID="{132E58A3-D0B8-4E66-8C10-B505EC166B55}" presName="sibTrans" presStyleLbl="sibTrans1D1" presStyleIdx="0" presStyleCnt="3"/>
      <dgm:spPr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739277" y="45720"/>
              </a:lnTo>
            </a:path>
          </a:pathLst>
        </a:custGeom>
      </dgm:spPr>
      <dgm:t>
        <a:bodyPr/>
        <a:lstStyle/>
        <a:p>
          <a:endParaRPr lang="ru-RU"/>
        </a:p>
      </dgm:t>
    </dgm:pt>
    <dgm:pt modelId="{AC1AA5FE-3657-429F-B279-6214BE523A79}" type="pres">
      <dgm:prSet presAssocID="{132E58A3-D0B8-4E66-8C10-B505EC166B55}" presName="connectorText" presStyleLbl="sibTrans1D1" presStyleIdx="0" presStyleCnt="3"/>
      <dgm:spPr/>
      <dgm:t>
        <a:bodyPr/>
        <a:lstStyle/>
        <a:p>
          <a:endParaRPr lang="ru-RU"/>
        </a:p>
      </dgm:t>
    </dgm:pt>
    <dgm:pt modelId="{7E25647D-0A23-4999-8B58-D2991DB1C924}" type="pres">
      <dgm:prSet presAssocID="{2B7BDD6B-C454-4F64-94D7-EA50E18A1A60}" presName="node" presStyleLbl="node1" presStyleIdx="1" presStyleCnt="4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16EF9B9B-5780-4387-ABF6-F031B4F6B1F6}" type="pres">
      <dgm:prSet presAssocID="{BF788297-F22A-4AE8-9DF8-B555D85684FD}" presName="sibTrans" presStyleLbl="sibTrans1D1" presStyleIdx="1" presStyleCnt="3"/>
      <dgm:spPr>
        <a:custGeom>
          <a:avLst/>
          <a:gdLst/>
          <a:ahLst/>
          <a:cxnLst/>
          <a:rect l="0" t="0" r="0" b="0"/>
          <a:pathLst>
            <a:path>
              <a:moveTo>
                <a:pt x="4117170" y="0"/>
              </a:moveTo>
              <a:lnTo>
                <a:pt x="4117170" y="386738"/>
              </a:lnTo>
              <a:lnTo>
                <a:pt x="0" y="386738"/>
              </a:lnTo>
              <a:lnTo>
                <a:pt x="0" y="739277"/>
              </a:lnTo>
            </a:path>
          </a:pathLst>
        </a:custGeom>
      </dgm:spPr>
      <dgm:t>
        <a:bodyPr/>
        <a:lstStyle/>
        <a:p>
          <a:endParaRPr lang="ru-RU"/>
        </a:p>
      </dgm:t>
    </dgm:pt>
    <dgm:pt modelId="{8F6F15FD-8441-44B2-B3A9-3CD153CC416B}" type="pres">
      <dgm:prSet presAssocID="{BF788297-F22A-4AE8-9DF8-B555D85684FD}" presName="connectorText" presStyleLbl="sibTrans1D1" presStyleIdx="1" presStyleCnt="3"/>
      <dgm:spPr/>
      <dgm:t>
        <a:bodyPr/>
        <a:lstStyle/>
        <a:p>
          <a:endParaRPr lang="ru-RU"/>
        </a:p>
      </dgm:t>
    </dgm:pt>
    <dgm:pt modelId="{1984CA86-608F-446C-9F19-54FD7B71F32A}" type="pres">
      <dgm:prSet presAssocID="{7541A4B2-F774-4D43-B6EE-37780B7BA13B}" presName="node" presStyleLbl="node1" presStyleIdx="2" presStyleCnt="4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6554763B-39C9-4580-8E04-E5A030361F7B}" type="pres">
      <dgm:prSet presAssocID="{B93C7327-CC4A-4290-8196-54473FA2D68B}" presName="sibTrans" presStyleLbl="sibTrans1D1" presStyleIdx="2" presStyleCnt="3"/>
      <dgm:spPr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739277" y="45720"/>
              </a:lnTo>
            </a:path>
          </a:pathLst>
        </a:custGeom>
      </dgm:spPr>
      <dgm:t>
        <a:bodyPr/>
        <a:lstStyle/>
        <a:p>
          <a:endParaRPr lang="ru-RU"/>
        </a:p>
      </dgm:t>
    </dgm:pt>
    <dgm:pt modelId="{1979D340-8363-4B28-9D94-9D1C11AB4170}" type="pres">
      <dgm:prSet presAssocID="{B93C7327-CC4A-4290-8196-54473FA2D68B}" presName="connectorText" presStyleLbl="sibTrans1D1" presStyleIdx="2" presStyleCnt="3"/>
      <dgm:spPr/>
      <dgm:t>
        <a:bodyPr/>
        <a:lstStyle/>
        <a:p>
          <a:endParaRPr lang="ru-RU"/>
        </a:p>
      </dgm:t>
    </dgm:pt>
    <dgm:pt modelId="{7A9B8091-D883-4041-B3FE-AC22E01EDFD2}" type="pres">
      <dgm:prSet presAssocID="{F69B8186-6CB8-462A-93FA-E98781AC7E59}" presName="node" presStyleLbl="node1" presStyleIdx="3" presStyleCnt="4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</dgm:ptLst>
  <dgm:cxnLst>
    <dgm:cxn modelId="{FD3F3383-DA89-434F-A49C-9ED25111056B}" srcId="{D62BBDE6-F2E4-4B06-80B6-03C3E271151A}" destId="{7541A4B2-F774-4D43-B6EE-37780B7BA13B}" srcOrd="2" destOrd="0" parTransId="{DAB114A0-1093-41CB-9640-F7FD384599CE}" sibTransId="{B93C7327-CC4A-4290-8196-54473FA2D68B}"/>
    <dgm:cxn modelId="{175B8C8E-0938-4870-9634-12CA8FFE164E}" type="presOf" srcId="{132E58A3-D0B8-4E66-8C10-B505EC166B55}" destId="{AC1AA5FE-3657-429F-B279-6214BE523A79}" srcOrd="1" destOrd="0" presId="urn:microsoft.com/office/officeart/2005/8/layout/bProcess3"/>
    <dgm:cxn modelId="{B911DCDE-5563-4CEF-B8B7-6D2260F2F947}" type="presOf" srcId="{BF788297-F22A-4AE8-9DF8-B555D85684FD}" destId="{8F6F15FD-8441-44B2-B3A9-3CD153CC416B}" srcOrd="1" destOrd="0" presId="urn:microsoft.com/office/officeart/2005/8/layout/bProcess3"/>
    <dgm:cxn modelId="{40E35254-1627-4FC4-B0D3-939C6759BBEC}" type="presOf" srcId="{B93C7327-CC4A-4290-8196-54473FA2D68B}" destId="{6554763B-39C9-4580-8E04-E5A030361F7B}" srcOrd="0" destOrd="0" presId="urn:microsoft.com/office/officeart/2005/8/layout/bProcess3"/>
    <dgm:cxn modelId="{76D3ED94-CA5B-415A-8239-B11708379D17}" type="presOf" srcId="{BF788297-F22A-4AE8-9DF8-B555D85684FD}" destId="{16EF9B9B-5780-4387-ABF6-F031B4F6B1F6}" srcOrd="0" destOrd="0" presId="urn:microsoft.com/office/officeart/2005/8/layout/bProcess3"/>
    <dgm:cxn modelId="{B018C277-969F-48F2-9A59-7A97C5FAD84B}" srcId="{D62BBDE6-F2E4-4B06-80B6-03C3E271151A}" destId="{2B7BDD6B-C454-4F64-94D7-EA50E18A1A60}" srcOrd="1" destOrd="0" parTransId="{E28C545F-C450-4E3D-A6A7-3EFF0ADFED98}" sibTransId="{BF788297-F22A-4AE8-9DF8-B555D85684FD}"/>
    <dgm:cxn modelId="{B1A2430E-1044-4B4E-8A6B-F516622E679F}" type="presOf" srcId="{132E58A3-D0B8-4E66-8C10-B505EC166B55}" destId="{13790FFA-C4E1-4B55-A3DB-B7C1AE879089}" srcOrd="0" destOrd="0" presId="urn:microsoft.com/office/officeart/2005/8/layout/bProcess3"/>
    <dgm:cxn modelId="{606182A1-6147-4D5C-BD68-2908E16065CF}" type="presOf" srcId="{7541A4B2-F774-4D43-B6EE-37780B7BA13B}" destId="{1984CA86-608F-446C-9F19-54FD7B71F32A}" srcOrd="0" destOrd="0" presId="urn:microsoft.com/office/officeart/2005/8/layout/bProcess3"/>
    <dgm:cxn modelId="{77C14480-CA0C-4A19-A4FB-FC4896FF6E38}" type="presOf" srcId="{D62BBDE6-F2E4-4B06-80B6-03C3E271151A}" destId="{F868A5B9-BAF8-4FF4-9E6E-49BFCB78DA1F}" srcOrd="0" destOrd="0" presId="urn:microsoft.com/office/officeart/2005/8/layout/bProcess3"/>
    <dgm:cxn modelId="{6D4264B5-C28A-48FF-ACB7-3960F8AA9625}" type="presOf" srcId="{2B7BDD6B-C454-4F64-94D7-EA50E18A1A60}" destId="{7E25647D-0A23-4999-8B58-D2991DB1C924}" srcOrd="0" destOrd="0" presId="urn:microsoft.com/office/officeart/2005/8/layout/bProcess3"/>
    <dgm:cxn modelId="{46B4C801-FF97-456F-8751-EF1BF4490F37}" srcId="{D62BBDE6-F2E4-4B06-80B6-03C3E271151A}" destId="{F69B8186-6CB8-462A-93FA-E98781AC7E59}" srcOrd="3" destOrd="0" parTransId="{4E5B76B1-1412-4792-85C9-2F2E7961648F}" sibTransId="{D8B73326-0F94-44D3-8751-D90F73F5E1F4}"/>
    <dgm:cxn modelId="{7F388B98-E0FF-467D-AE53-97E5BEDBF60C}" type="presOf" srcId="{B93C7327-CC4A-4290-8196-54473FA2D68B}" destId="{1979D340-8363-4B28-9D94-9D1C11AB4170}" srcOrd="1" destOrd="0" presId="urn:microsoft.com/office/officeart/2005/8/layout/bProcess3"/>
    <dgm:cxn modelId="{6EC91E19-8AB0-453E-9186-C0A884D4D955}" type="presOf" srcId="{F69B8186-6CB8-462A-93FA-E98781AC7E59}" destId="{7A9B8091-D883-4041-B3FE-AC22E01EDFD2}" srcOrd="0" destOrd="0" presId="urn:microsoft.com/office/officeart/2005/8/layout/bProcess3"/>
    <dgm:cxn modelId="{ACC6C91E-E402-4216-A5A6-376F0368AA1C}" srcId="{D62BBDE6-F2E4-4B06-80B6-03C3E271151A}" destId="{B9C01BA0-2441-4EEF-B733-4906D9401BCA}" srcOrd="0" destOrd="0" parTransId="{2DF4F25A-9DC5-4C4C-AF73-529C76399F14}" sibTransId="{132E58A3-D0B8-4E66-8C10-B505EC166B55}"/>
    <dgm:cxn modelId="{1C85FB79-9A45-46F4-8701-BB796F7D5E84}" type="presOf" srcId="{B9C01BA0-2441-4EEF-B733-4906D9401BCA}" destId="{48470F34-A565-4947-A4D7-B040757FF966}" srcOrd="0" destOrd="0" presId="urn:microsoft.com/office/officeart/2005/8/layout/bProcess3"/>
    <dgm:cxn modelId="{A3881F8C-B58A-4551-B774-CC03636C0721}" type="presParOf" srcId="{F868A5B9-BAF8-4FF4-9E6E-49BFCB78DA1F}" destId="{48470F34-A565-4947-A4D7-B040757FF966}" srcOrd="0" destOrd="0" presId="urn:microsoft.com/office/officeart/2005/8/layout/bProcess3"/>
    <dgm:cxn modelId="{B2E087E1-52AF-45C0-A387-4F5BEA0C9E5A}" type="presParOf" srcId="{F868A5B9-BAF8-4FF4-9E6E-49BFCB78DA1F}" destId="{13790FFA-C4E1-4B55-A3DB-B7C1AE879089}" srcOrd="1" destOrd="0" presId="urn:microsoft.com/office/officeart/2005/8/layout/bProcess3"/>
    <dgm:cxn modelId="{62B19001-083E-479F-B5FA-6BA210797898}" type="presParOf" srcId="{13790FFA-C4E1-4B55-A3DB-B7C1AE879089}" destId="{AC1AA5FE-3657-429F-B279-6214BE523A79}" srcOrd="0" destOrd="0" presId="urn:microsoft.com/office/officeart/2005/8/layout/bProcess3"/>
    <dgm:cxn modelId="{6B677882-6388-4A88-B33D-1A740C1BB898}" type="presParOf" srcId="{F868A5B9-BAF8-4FF4-9E6E-49BFCB78DA1F}" destId="{7E25647D-0A23-4999-8B58-D2991DB1C924}" srcOrd="2" destOrd="0" presId="urn:microsoft.com/office/officeart/2005/8/layout/bProcess3"/>
    <dgm:cxn modelId="{23737EBD-BD61-410B-8575-4D89D75F423B}" type="presParOf" srcId="{F868A5B9-BAF8-4FF4-9E6E-49BFCB78DA1F}" destId="{16EF9B9B-5780-4387-ABF6-F031B4F6B1F6}" srcOrd="3" destOrd="0" presId="urn:microsoft.com/office/officeart/2005/8/layout/bProcess3"/>
    <dgm:cxn modelId="{82C57003-D49C-443F-94C6-9B9EA0D2B6AF}" type="presParOf" srcId="{16EF9B9B-5780-4387-ABF6-F031B4F6B1F6}" destId="{8F6F15FD-8441-44B2-B3A9-3CD153CC416B}" srcOrd="0" destOrd="0" presId="urn:microsoft.com/office/officeart/2005/8/layout/bProcess3"/>
    <dgm:cxn modelId="{E5660FD7-CDA7-4C3E-BFD4-50BB85847ABC}" type="presParOf" srcId="{F868A5B9-BAF8-4FF4-9E6E-49BFCB78DA1F}" destId="{1984CA86-608F-446C-9F19-54FD7B71F32A}" srcOrd="4" destOrd="0" presId="urn:microsoft.com/office/officeart/2005/8/layout/bProcess3"/>
    <dgm:cxn modelId="{D571F821-20D4-4CB6-BBCD-042CC981B3B5}" type="presParOf" srcId="{F868A5B9-BAF8-4FF4-9E6E-49BFCB78DA1F}" destId="{6554763B-39C9-4580-8E04-E5A030361F7B}" srcOrd="5" destOrd="0" presId="urn:microsoft.com/office/officeart/2005/8/layout/bProcess3"/>
    <dgm:cxn modelId="{8E9A8264-2A77-4D24-9175-143A3FD1288C}" type="presParOf" srcId="{6554763B-39C9-4580-8E04-E5A030361F7B}" destId="{1979D340-8363-4B28-9D94-9D1C11AB4170}" srcOrd="0" destOrd="0" presId="urn:microsoft.com/office/officeart/2005/8/layout/bProcess3"/>
    <dgm:cxn modelId="{AEB14CA7-0C61-417E-B690-8E1D420B288B}" type="presParOf" srcId="{F868A5B9-BAF8-4FF4-9E6E-49BFCB78DA1F}" destId="{7A9B8091-D883-4041-B3FE-AC22E01EDFD2}" srcOrd="6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3790FFA-C4E1-4B55-A3DB-B7C1AE879089}">
      <dsp:nvSpPr>
        <dsp:cNvPr id="0" name=""/>
        <dsp:cNvSpPr/>
      </dsp:nvSpPr>
      <dsp:spPr>
        <a:xfrm>
          <a:off x="3347061" y="1001965"/>
          <a:ext cx="73927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739277" y="45720"/>
              </a:lnTo>
            </a:path>
          </a:pathLst>
        </a:custGeom>
        <a:noFill/>
        <a:ln w="12700" cap="flat" cmpd="sng" algn="ctr">
          <a:solidFill>
            <a:srgbClr val="FE8637">
              <a:hueOff val="0"/>
              <a:satOff val="0"/>
              <a:lumOff val="0"/>
              <a:alphaOff val="0"/>
            </a:srgb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entury Schoolbook"/>
            <a:ea typeface="+mn-ea"/>
            <a:cs typeface="+mn-cs"/>
          </a:endParaRPr>
        </a:p>
      </dsp:txBody>
      <dsp:txXfrm>
        <a:off x="3697453" y="1043836"/>
        <a:ext cx="38493" cy="7698"/>
      </dsp:txXfrm>
    </dsp:sp>
    <dsp:sp modelId="{48470F34-A565-4947-A4D7-B040757FF966}">
      <dsp:nvSpPr>
        <dsp:cNvPr id="0" name=""/>
        <dsp:cNvSpPr/>
      </dsp:nvSpPr>
      <dsp:spPr>
        <a:xfrm>
          <a:off x="1567" y="43497"/>
          <a:ext cx="3347293" cy="2008376"/>
        </a:xfrm>
        <a:prstGeom prst="rect">
          <a:avLst/>
        </a:prstGeom>
        <a:solidFill>
          <a:srgbClr val="FE8637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700" b="1" kern="1200" dirty="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Диагностика, оценка и  самооценка своего профессионализма</a:t>
          </a:r>
        </a:p>
      </dsp:txBody>
      <dsp:txXfrm>
        <a:off x="1567" y="43497"/>
        <a:ext cx="3347293" cy="2008376"/>
      </dsp:txXfrm>
    </dsp:sp>
    <dsp:sp modelId="{16EF9B9B-5780-4387-ABF6-F031B4F6B1F6}">
      <dsp:nvSpPr>
        <dsp:cNvPr id="0" name=""/>
        <dsp:cNvSpPr/>
      </dsp:nvSpPr>
      <dsp:spPr>
        <a:xfrm>
          <a:off x="1675214" y="2050073"/>
          <a:ext cx="4117170" cy="739277"/>
        </a:xfrm>
        <a:custGeom>
          <a:avLst/>
          <a:gdLst/>
          <a:ahLst/>
          <a:cxnLst/>
          <a:rect l="0" t="0" r="0" b="0"/>
          <a:pathLst>
            <a:path>
              <a:moveTo>
                <a:pt x="4117170" y="0"/>
              </a:moveTo>
              <a:lnTo>
                <a:pt x="4117170" y="386738"/>
              </a:lnTo>
              <a:lnTo>
                <a:pt x="0" y="386738"/>
              </a:lnTo>
              <a:lnTo>
                <a:pt x="0" y="739277"/>
              </a:lnTo>
            </a:path>
          </a:pathLst>
        </a:custGeom>
        <a:noFill/>
        <a:ln w="12700" cap="flat" cmpd="sng" algn="ctr">
          <a:solidFill>
            <a:srgbClr val="FE8637">
              <a:hueOff val="0"/>
              <a:satOff val="0"/>
              <a:lumOff val="0"/>
              <a:alphaOff val="0"/>
            </a:srgb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entury Schoolbook"/>
            <a:ea typeface="+mn-ea"/>
            <a:cs typeface="+mn-cs"/>
          </a:endParaRPr>
        </a:p>
      </dsp:txBody>
      <dsp:txXfrm>
        <a:off x="3629086" y="2415863"/>
        <a:ext cx="209426" cy="7698"/>
      </dsp:txXfrm>
    </dsp:sp>
    <dsp:sp modelId="{7E25647D-0A23-4999-8B58-D2991DB1C924}">
      <dsp:nvSpPr>
        <dsp:cNvPr id="0" name=""/>
        <dsp:cNvSpPr/>
      </dsp:nvSpPr>
      <dsp:spPr>
        <a:xfrm>
          <a:off x="4118738" y="43497"/>
          <a:ext cx="3347293" cy="2008376"/>
        </a:xfrm>
        <a:prstGeom prst="rect">
          <a:avLst/>
        </a:prstGeom>
        <a:solidFill>
          <a:srgbClr val="FE8637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700" b="1" kern="1200" dirty="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Составление </a:t>
          </a:r>
          <a:r>
            <a:rPr lang="ru-RU" sz="2700" b="1" kern="1200" dirty="0" smtClean="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ИОМ</a:t>
          </a:r>
          <a:endParaRPr lang="ru-RU" sz="2700" b="1" kern="1200" dirty="0">
            <a:solidFill>
              <a:sysClr val="window" lastClr="FFFFFF"/>
            </a:solidFill>
            <a:latin typeface="Times New Roman" pitchFamily="18" charset="0"/>
            <a:ea typeface="+mn-ea"/>
            <a:cs typeface="Times New Roman" pitchFamily="18" charset="0"/>
          </a:endParaRPr>
        </a:p>
      </dsp:txBody>
      <dsp:txXfrm>
        <a:off x="4118738" y="43497"/>
        <a:ext cx="3347293" cy="2008376"/>
      </dsp:txXfrm>
    </dsp:sp>
    <dsp:sp modelId="{6554763B-39C9-4580-8E04-E5A030361F7B}">
      <dsp:nvSpPr>
        <dsp:cNvPr id="0" name=""/>
        <dsp:cNvSpPr/>
      </dsp:nvSpPr>
      <dsp:spPr>
        <a:xfrm>
          <a:off x="3347061" y="3780219"/>
          <a:ext cx="73927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739277" y="45720"/>
              </a:lnTo>
            </a:path>
          </a:pathLst>
        </a:custGeom>
        <a:noFill/>
        <a:ln w="12700" cap="flat" cmpd="sng" algn="ctr">
          <a:solidFill>
            <a:srgbClr val="FE8637">
              <a:hueOff val="0"/>
              <a:satOff val="0"/>
              <a:lumOff val="0"/>
              <a:alphaOff val="0"/>
            </a:srgb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entury Schoolbook"/>
            <a:ea typeface="+mn-ea"/>
            <a:cs typeface="+mn-cs"/>
          </a:endParaRPr>
        </a:p>
      </dsp:txBody>
      <dsp:txXfrm>
        <a:off x="3697453" y="3822089"/>
        <a:ext cx="38493" cy="7698"/>
      </dsp:txXfrm>
    </dsp:sp>
    <dsp:sp modelId="{1984CA86-608F-446C-9F19-54FD7B71F32A}">
      <dsp:nvSpPr>
        <dsp:cNvPr id="0" name=""/>
        <dsp:cNvSpPr/>
      </dsp:nvSpPr>
      <dsp:spPr>
        <a:xfrm>
          <a:off x="1567" y="2821751"/>
          <a:ext cx="3347293" cy="2008376"/>
        </a:xfrm>
        <a:prstGeom prst="rect">
          <a:avLst/>
        </a:prstGeom>
        <a:solidFill>
          <a:srgbClr val="FE8637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700" b="1" kern="1200" dirty="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Реализация </a:t>
          </a:r>
          <a:r>
            <a:rPr lang="ru-RU" sz="2700" b="1" kern="1200" dirty="0" smtClean="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ИОМ</a:t>
          </a:r>
          <a:endParaRPr lang="ru-RU" sz="2700" b="1" kern="1200" dirty="0">
            <a:solidFill>
              <a:sysClr val="window" lastClr="FFFFFF"/>
            </a:solidFill>
            <a:latin typeface="Times New Roman" pitchFamily="18" charset="0"/>
            <a:ea typeface="+mn-ea"/>
            <a:cs typeface="Times New Roman" pitchFamily="18" charset="0"/>
          </a:endParaRPr>
        </a:p>
      </dsp:txBody>
      <dsp:txXfrm>
        <a:off x="1567" y="2821751"/>
        <a:ext cx="3347293" cy="2008376"/>
      </dsp:txXfrm>
    </dsp:sp>
    <dsp:sp modelId="{7A9B8091-D883-4041-B3FE-AC22E01EDFD2}">
      <dsp:nvSpPr>
        <dsp:cNvPr id="0" name=""/>
        <dsp:cNvSpPr/>
      </dsp:nvSpPr>
      <dsp:spPr>
        <a:xfrm>
          <a:off x="4118738" y="2821751"/>
          <a:ext cx="3347293" cy="2008376"/>
        </a:xfrm>
        <a:prstGeom prst="rect">
          <a:avLst/>
        </a:prstGeom>
        <a:solidFill>
          <a:srgbClr val="FE8637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700" b="1" kern="1200" dirty="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Рефлексивный анализ реализации </a:t>
          </a:r>
          <a:r>
            <a:rPr lang="ru-RU" sz="2700" b="1" kern="1200" dirty="0" smtClean="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ИОМ</a:t>
          </a:r>
          <a:endParaRPr lang="ru-RU" sz="2700" b="1" kern="1200" dirty="0">
            <a:solidFill>
              <a:sysClr val="window" lastClr="FFFFFF"/>
            </a:solidFill>
            <a:latin typeface="Times New Roman" pitchFamily="18" charset="0"/>
            <a:ea typeface="+mn-ea"/>
            <a:cs typeface="Times New Roman" pitchFamily="18" charset="0"/>
          </a:endParaRPr>
        </a:p>
      </dsp:txBody>
      <dsp:txXfrm>
        <a:off x="4118738" y="2821751"/>
        <a:ext cx="3347293" cy="20083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B13BA-58F1-491E-94C4-6F505B63DB34}" type="datetimeFigureOut">
              <a:rPr lang="ru-RU" smtClean="0"/>
              <a:pPr/>
              <a:t>09.10.2023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0836F-0F6A-4E5A-961C-87EAB66AC3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B13BA-58F1-491E-94C4-6F505B63DB34}" type="datetimeFigureOut">
              <a:rPr lang="ru-RU" smtClean="0"/>
              <a:pPr/>
              <a:t>09.10.2023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0836F-0F6A-4E5A-961C-87EAB66AC3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B13BA-58F1-491E-94C4-6F505B63DB34}" type="datetimeFigureOut">
              <a:rPr lang="ru-RU" smtClean="0"/>
              <a:pPr/>
              <a:t>09.10.2023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0836F-0F6A-4E5A-961C-87EAB66AC3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B13BA-58F1-491E-94C4-6F505B63DB34}" type="datetimeFigureOut">
              <a:rPr lang="ru-RU" smtClean="0"/>
              <a:pPr/>
              <a:t>09.10.2023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0836F-0F6A-4E5A-961C-87EAB66AC3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B13BA-58F1-491E-94C4-6F505B63DB34}" type="datetimeFigureOut">
              <a:rPr lang="ru-RU" smtClean="0"/>
              <a:pPr/>
              <a:t>09.10.2023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0836F-0F6A-4E5A-961C-87EAB66AC3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B13BA-58F1-491E-94C4-6F505B63DB34}" type="datetimeFigureOut">
              <a:rPr lang="ru-RU" smtClean="0"/>
              <a:pPr/>
              <a:t>09.10.2023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0836F-0F6A-4E5A-961C-87EAB66AC3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B13BA-58F1-491E-94C4-6F505B63DB34}" type="datetimeFigureOut">
              <a:rPr lang="ru-RU" smtClean="0"/>
              <a:pPr/>
              <a:t>09.10.2023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0836F-0F6A-4E5A-961C-87EAB66AC3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B13BA-58F1-491E-94C4-6F505B63DB34}" type="datetimeFigureOut">
              <a:rPr lang="ru-RU" smtClean="0"/>
              <a:pPr/>
              <a:t>09.10.2023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0836F-0F6A-4E5A-961C-87EAB66AC3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B13BA-58F1-491E-94C4-6F505B63DB34}" type="datetimeFigureOut">
              <a:rPr lang="ru-RU" smtClean="0"/>
              <a:pPr/>
              <a:t>09.10.2023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0836F-0F6A-4E5A-961C-87EAB66AC3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B13BA-58F1-491E-94C4-6F505B63DB34}" type="datetimeFigureOut">
              <a:rPr lang="ru-RU" smtClean="0"/>
              <a:pPr/>
              <a:t>09.10.2023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0836F-0F6A-4E5A-961C-87EAB66AC3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B13BA-58F1-491E-94C4-6F505B63DB34}" type="datetimeFigureOut">
              <a:rPr lang="ru-RU" smtClean="0"/>
              <a:pPr/>
              <a:t>09.10.2023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0836F-0F6A-4E5A-961C-87EAB66AC3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1B13BA-58F1-491E-94C4-6F505B63DB34}" type="datetimeFigureOut">
              <a:rPr lang="ru-RU" smtClean="0"/>
              <a:pPr/>
              <a:t>09.10.2023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50836F-0F6A-4E5A-961C-87EAB66AC35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Актуализация профессионального стандарта «Педагог, учитель</a:t>
            </a:r>
            <a:r>
              <a:rPr lang="ru-RU" b="1" dirty="0" smtClean="0"/>
              <a:t>»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95536" y="620688"/>
          <a:ext cx="8280920" cy="4632960"/>
        </p:xfrm>
        <a:graphic>
          <a:graphicData uri="http://schemas.openxmlformats.org/drawingml/2006/table">
            <a:tbl>
              <a:tblPr/>
              <a:tblGrid>
                <a:gridCol w="2083021"/>
                <a:gridCol w="6197899"/>
              </a:tblGrid>
              <a:tr h="7049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Возможные наименования должностей</a:t>
                      </a:r>
                    </a:p>
                  </a:txBody>
                  <a:tcPr marL="53975" marR="53975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Учитель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Учитель (по программам основного и среднего общего образования)</a:t>
                      </a:r>
                    </a:p>
                  </a:txBody>
                  <a:tcPr marL="53975" marR="53975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98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Требования к образованию и обучению</a:t>
                      </a:r>
                    </a:p>
                  </a:txBody>
                  <a:tcPr marL="53975" marR="53975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Высшее образование по укрупненной группе специальностей (направлений подготовки) «Образование и педагогические науки»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ИЛИ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Высшее образование и дополнительное профессиональное образование-  программы профессиональной переподготовки, предоставляющий право ведения педагогической деятельности</a:t>
                      </a:r>
                    </a:p>
                  </a:txBody>
                  <a:tcPr marL="53975" marR="53975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9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Требования к опыту практической работы</a:t>
                      </a:r>
                    </a:p>
                  </a:txBody>
                  <a:tcPr marL="53975" marR="53975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Требования к опыту практической работы не предъявляются</a:t>
                      </a:r>
                    </a:p>
                  </a:txBody>
                  <a:tcPr marL="53975" marR="53975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97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Особые условия допуска к работе</a:t>
                      </a:r>
                    </a:p>
                  </a:txBody>
                  <a:tcPr marL="53975" marR="53975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К педагогической деятельности не допускаются лица: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лишенные права заниматься педагогической деятельностью в соответствии с вступившим в законную силу приговором суда;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имеющие или имевшие судимость за преступления, состав и виды которых установлены законодательством Российской Федерации;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признанные недееспособными в установленном федеральным законом порядке;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имеющие заболевания, предусмотренные установленным перечнем</a:t>
                      </a:r>
                    </a:p>
                  </a:txBody>
                  <a:tcPr marL="53975" marR="53975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Новшества, связанные с </a:t>
            </a:r>
            <a:r>
              <a:rPr lang="ru-RU" b="1" dirty="0" err="1" smtClean="0"/>
              <a:t>цифровизацией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21088"/>
          </a:xfrm>
        </p:spPr>
        <p:txBody>
          <a:bodyPr>
            <a:normAutofit fontScale="40000" lnSpcReduction="20000"/>
          </a:bodyPr>
          <a:lstStyle/>
          <a:p>
            <a:pPr marL="0" indent="355600">
              <a:buNone/>
            </a:pPr>
            <a:r>
              <a:rPr lang="ru-RU" dirty="0"/>
              <a:t>В новом стандарте появились требования к владению и использованию цифровых технологий и инструментов. Современный учитель теперь обязан обладать следующими умениями.</a:t>
            </a:r>
          </a:p>
          <a:p>
            <a:pPr marL="0" indent="355600" algn="just">
              <a:buNone/>
            </a:pPr>
            <a:endParaRPr lang="ru-RU" dirty="0" smtClean="0"/>
          </a:p>
          <a:p>
            <a:pPr marL="0" indent="355600" algn="just">
              <a:buNone/>
            </a:pPr>
            <a:r>
              <a:rPr lang="ru-RU" dirty="0" smtClean="0"/>
              <a:t>1</a:t>
            </a:r>
            <a:r>
              <a:rPr lang="ru-RU" dirty="0"/>
              <a:t>. Владеть </a:t>
            </a:r>
            <a:r>
              <a:rPr lang="ru-RU" dirty="0" err="1"/>
              <a:t>ИКТ-компетентностями</a:t>
            </a:r>
            <a:r>
              <a:rPr lang="ru-RU" dirty="0"/>
              <a:t>, включая использование ресурсов информационной образовательной среды и цифровых технологий:</a:t>
            </a:r>
          </a:p>
          <a:p>
            <a:pPr marL="0" indent="355600" algn="just">
              <a:buNone/>
            </a:pPr>
            <a:r>
              <a:rPr lang="ru-RU" b="1" dirty="0" err="1"/>
              <a:t>общепользовательская</a:t>
            </a:r>
            <a:r>
              <a:rPr lang="ru-RU" b="1" dirty="0"/>
              <a:t> ИКТ-компетентность </a:t>
            </a:r>
            <a:r>
              <a:rPr lang="ru-RU" dirty="0"/>
              <a:t>(уметь работать с цифровой информацией с использованием компьютера и средств коммуникаций, соблюдать правила защиты информации и персональных данных);</a:t>
            </a:r>
          </a:p>
          <a:p>
            <a:pPr marL="0" indent="355600" algn="just">
              <a:buNone/>
            </a:pPr>
            <a:r>
              <a:rPr lang="ru-RU" b="1" dirty="0"/>
              <a:t>общепедагогическая ИКТ-компетентность </a:t>
            </a:r>
            <a:r>
              <a:rPr lang="ru-RU" dirty="0"/>
              <a:t>(уметь организовать свою педагогическую деятельность и деятельность обучающихся с использованием ресурсов и сервисов информационной образовательной среды и цифрового коммуникационного оборудования, применять нормы информационной безопасности в образовательном процессе).</a:t>
            </a:r>
          </a:p>
          <a:p>
            <a:pPr marL="0" indent="355600" algn="just">
              <a:buNone/>
            </a:pPr>
            <a:r>
              <a:rPr lang="ru-RU" dirty="0"/>
              <a:t>2. Адекватно использовать средства цифровых коммуникаций и </a:t>
            </a:r>
            <a:r>
              <a:rPr lang="ru-RU" dirty="0" err="1"/>
              <a:t>видеотехнологий</a:t>
            </a:r>
            <a:r>
              <a:rPr lang="ru-RU" dirty="0"/>
              <a:t> с участниками образовательного процесса, соблюдать нормы информационной безопасности и защиты персональных данных.</a:t>
            </a:r>
          </a:p>
          <a:p>
            <a:pPr marL="0" indent="355600" algn="just">
              <a:buNone/>
            </a:pPr>
            <a:r>
              <a:rPr lang="ru-RU" dirty="0"/>
              <a:t>3. Использовать ресурсы информационной образовательной среды для решения образовательных задач развития обучающихся с учетом их индивидуальных особенностей.</a:t>
            </a:r>
          </a:p>
          <a:p>
            <a:pPr marL="0" indent="355600" algn="just">
              <a:buNone/>
            </a:pPr>
            <a:r>
              <a:rPr lang="ru-RU" dirty="0"/>
              <a:t>4. Использовать в образовательном процессе цифровое учебное и коммуникационное оборудование образовательной организации, владеть методами цифровой коммуникации с участниками образовательного процесса на основе норм информационной безопасности.</a:t>
            </a:r>
          </a:p>
          <a:p>
            <a:pPr marL="0" indent="355600" algn="just">
              <a:buNone/>
            </a:pPr>
            <a:r>
              <a:rPr lang="ru-RU" dirty="0"/>
              <a:t>5. Избирательно применять цифровые ресурсы, дистанционные технологии и методы электронного обучения, позволяющих проводить развивающую работу и обеспечивать доступ к таким технологиям всех обучающихся на основе индивидуального подхода, а также для работы с детьми с особыми потребностями (специализированное и дополнительное цифровое оборудование в соответствии с оснащением информационной образовательной среды организации</a:t>
            </a:r>
            <a:r>
              <a:rPr lang="ru-RU" dirty="0" smtClean="0"/>
              <a:t>).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Важные аспекты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Несоответствие требованиям ПС не равно увольнение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ПС может применяться работодателями при определении должностных обязанностей, но не равен должностной инструкции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При аттестации педагогических работников образовательных организаций 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086724" cy="857256"/>
          </a:xfr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Autofit/>
          </a:bodyPr>
          <a:lstStyle/>
          <a:p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Педагогическая самооценка соответствия педагога  требованиям</a:t>
            </a:r>
            <a:br>
              <a:rPr lang="ru-RU" sz="1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профессионального стандарта </a:t>
            </a:r>
            <a:endParaRPr lang="ru-RU" sz="18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857364"/>
            <a:ext cx="8229600" cy="4525963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ru-RU" b="1" dirty="0" smtClean="0">
                <a:solidFill>
                  <a:srgbClr val="640000"/>
                </a:solidFill>
                <a:latin typeface="Times New Roman" pitchFamily="18" charset="0"/>
                <a:cs typeface="Times New Roman" pitchFamily="18" charset="0"/>
              </a:rPr>
              <a:t>«2» </a:t>
            </a:r>
            <a:r>
              <a:rPr lang="ru-RU" dirty="0" smtClean="0">
                <a:solidFill>
                  <a:srgbClr val="640000"/>
                </a:solidFill>
                <a:latin typeface="Times New Roman" pitchFamily="18" charset="0"/>
                <a:cs typeface="Times New Roman" pitchFamily="18" charset="0"/>
              </a:rPr>
              <a:t>- данным требованием профстандарта владею достаточно полно, всесторонне (требование выполняется на оптимальном уровне).</a:t>
            </a:r>
          </a:p>
          <a:p>
            <a:pPr algn="just">
              <a:buNone/>
            </a:pPr>
            <a:r>
              <a:rPr lang="ru-RU" b="1" dirty="0" smtClean="0">
                <a:solidFill>
                  <a:srgbClr val="640000"/>
                </a:solidFill>
                <a:latin typeface="Times New Roman" pitchFamily="18" charset="0"/>
                <a:cs typeface="Times New Roman" pitchFamily="18" charset="0"/>
              </a:rPr>
              <a:t>«1» </a:t>
            </a:r>
            <a:r>
              <a:rPr lang="ru-RU" dirty="0" smtClean="0">
                <a:solidFill>
                  <a:srgbClr val="640000"/>
                </a:solidFill>
                <a:latin typeface="Times New Roman" pitchFamily="18" charset="0"/>
                <a:cs typeface="Times New Roman" pitchFamily="18" charset="0"/>
              </a:rPr>
              <a:t>- данным требованием профстандарта владею частично (есть резервы или недостатки при выполнении требования).</a:t>
            </a:r>
          </a:p>
          <a:p>
            <a:pPr algn="just">
              <a:buNone/>
            </a:pPr>
            <a:r>
              <a:rPr lang="ru-RU" b="1" dirty="0" smtClean="0">
                <a:solidFill>
                  <a:srgbClr val="640000"/>
                </a:solidFill>
                <a:latin typeface="Times New Roman" pitchFamily="18" charset="0"/>
                <a:cs typeface="Times New Roman" pitchFamily="18" charset="0"/>
              </a:rPr>
              <a:t>«0» </a:t>
            </a:r>
            <a:r>
              <a:rPr lang="ru-RU" dirty="0" smtClean="0">
                <a:solidFill>
                  <a:srgbClr val="640000"/>
                </a:solidFill>
                <a:latin typeface="Times New Roman" pitchFamily="18" charset="0"/>
                <a:cs typeface="Times New Roman" pitchFamily="18" charset="0"/>
              </a:rPr>
              <a:t>- данным требованием не владею (требование практически не выполняется).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Обработка результатов:</a:t>
            </a:r>
          </a:p>
          <a:p>
            <a:pPr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оптимальный уровень – 100-85%;</a:t>
            </a:r>
          </a:p>
          <a:p>
            <a:pPr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допустимый уровень – 84-60%;</a:t>
            </a:r>
          </a:p>
          <a:p>
            <a:pPr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критический уровень – 59-50%;</a:t>
            </a:r>
          </a:p>
          <a:p>
            <a:pPr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недопустимый уровень – менее 50%.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Алгоритм разработки ИОМ</a:t>
            </a:r>
            <a:endParaRPr lang="ru-RU" sz="3600" dirty="0"/>
          </a:p>
        </p:txBody>
      </p:sp>
      <p:graphicFrame>
        <p:nvGraphicFramePr>
          <p:cNvPr id="4" name="Содержимое 3">
            <a:extLst>
              <a:ext uri="{FF2B5EF4-FFF2-40B4-BE49-F238E27FC236}">
                <a16:creationId xmlns:a16="http://schemas.microsoft.com/office/drawing/2014/main" xmlns="" id="{D7C24768-D4B4-4224-AEF1-5384344D3BBD}"/>
              </a:ext>
            </a:extLst>
          </p:cNvPr>
          <p:cNvGraphicFramePr>
            <a:graphicFrameLocks/>
          </p:cNvGraphicFramePr>
          <p:nvPr/>
        </p:nvGraphicFramePr>
        <p:xfrm>
          <a:off x="827584" y="1556792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Актуальность темы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внимание к системе образования как со стороны государства, так и со стороны общества;</a:t>
            </a:r>
          </a:p>
          <a:p>
            <a:r>
              <a:rPr lang="ru-RU" dirty="0" smtClean="0"/>
              <a:t>актуализация проблемы качества образования, которая на прямую связана с уровнем подготовки и квалификации педагогических работников.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2800" dirty="0" smtClean="0"/>
              <a:t>Содержание профессиональной компетентности педагогических работников регламентируется на уровне следующих документов: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Единый квалификационный справочник</a:t>
            </a:r>
          </a:p>
          <a:p>
            <a:r>
              <a:rPr lang="ru-RU" dirty="0" smtClean="0"/>
              <a:t>Приказ Минтруда России от 18.10.2013 №544 (с </a:t>
            </a:r>
            <a:r>
              <a:rPr lang="ru-RU" dirty="0" err="1" smtClean="0"/>
              <a:t>изм</a:t>
            </a:r>
            <a:r>
              <a:rPr lang="ru-RU" dirty="0" smtClean="0"/>
              <a:t>. от 25.12.2014) </a:t>
            </a:r>
            <a:r>
              <a:rPr lang="ru-RU" dirty="0"/>
              <a:t>"Об утверждении профессионального стандарта "Педагог (педагогическая деятельность в сфере дошкольного, начального общего, основного общего, среднего общего образования) (воспитатель, учитель</a:t>
            </a:r>
            <a:r>
              <a:rPr lang="ru-RU" dirty="0" smtClean="0"/>
              <a:t>).</a:t>
            </a:r>
          </a:p>
          <a:p>
            <a:r>
              <a:rPr lang="ru-RU" dirty="0" smtClean="0"/>
              <a:t>Приказ Национального агентства развития и квалификации от 15.02.2021 №03/21-ПР «Об утверждении наименований квалификаций и требований к квалификациям в сфере образования»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Профессиональный стандарт педагога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— это перечень требований, определяющих квалификацию учителя, необходимую для качественного выполнения возложенных на него обязанностей.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Новый стандарт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ПС 2013г. был нацелен на педагогов дошкольного, начального, основного, среднего общего образования (учителя + воспитатели)</a:t>
            </a:r>
          </a:p>
          <a:p>
            <a:r>
              <a:rPr lang="ru-RU" dirty="0" smtClean="0"/>
              <a:t>Новый стандарт действует с 1 сентября 2022 до 1 сентября 2028г. Предназначен только для школьных учителей.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Изменение цели деятельности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ПС 2013: Оказание образовательных услуг по общеобразовательным программам образовательными организациями</a:t>
            </a:r>
          </a:p>
          <a:p>
            <a:r>
              <a:rPr lang="ru-RU" dirty="0" smtClean="0"/>
              <a:t>ПС 2022: Осуществление педагогической деятельности по образовательным программам начального общего, основного общего и среднего общего образования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1520" y="188641"/>
          <a:ext cx="4464495" cy="6613680"/>
        </p:xfrm>
        <a:graphic>
          <a:graphicData uri="http://schemas.openxmlformats.org/drawingml/2006/table">
            <a:tbl>
              <a:tblPr/>
              <a:tblGrid>
                <a:gridCol w="448524"/>
                <a:gridCol w="1567700"/>
                <a:gridCol w="2448271"/>
              </a:tblGrid>
              <a:tr h="390903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Обобщенные трудовые функции</a:t>
                      </a:r>
                    </a:p>
                  </a:txBody>
                  <a:tcPr marL="34881" marR="348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Трудовые функции</a:t>
                      </a:r>
                    </a:p>
                  </a:txBody>
                  <a:tcPr marL="34881" marR="348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136">
                <a:tc row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881" marR="348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Педагогическая деятельность по проектированию и реализации 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образовательного процесса в образовательных организациях </a:t>
                      </a: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дошкольного, начального общего, основного общего, среднего общего образования 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881" marR="348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Общепедагогическая функция. Обучение</a:t>
                      </a:r>
                    </a:p>
                  </a:txBody>
                  <a:tcPr marL="34881" marR="348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83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Воспитательная деятельность </a:t>
                      </a:r>
                    </a:p>
                  </a:txBody>
                  <a:tcPr marL="34881" marR="348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83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Развивающая деятельность </a:t>
                      </a:r>
                    </a:p>
                  </a:txBody>
                  <a:tcPr marL="34881" marR="348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3813">
                <a:tc rowSpan="5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B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881" marR="348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Педагогическая деятельность по проектированию и реализации 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основных общеобразовательных программ 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881" marR="348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Педагогическая деятельность по реализации программ дошкольного образования</a:t>
                      </a:r>
                    </a:p>
                  </a:txBody>
                  <a:tcPr marL="34881" marR="348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38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Педагогическая деятельность по реализации программ начального общего образования </a:t>
                      </a:r>
                    </a:p>
                  </a:txBody>
                  <a:tcPr marL="34881" marR="348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44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Педагогическая деятельность по реализации программ основного и среднего общего образования</a:t>
                      </a:r>
                    </a:p>
                  </a:txBody>
                  <a:tcPr marL="34881" marR="348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43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Модуль «Предметное обучение. Математика»</a:t>
                      </a:r>
                    </a:p>
                  </a:txBody>
                  <a:tcPr marL="34881" marR="348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25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Модуль «Предметное обучение. Русский язык»</a:t>
                      </a:r>
                    </a:p>
                  </a:txBody>
                  <a:tcPr marL="34881" marR="348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788024" y="188640"/>
          <a:ext cx="4176464" cy="5573419"/>
        </p:xfrm>
        <a:graphic>
          <a:graphicData uri="http://schemas.openxmlformats.org/drawingml/2006/table">
            <a:tbl>
              <a:tblPr/>
              <a:tblGrid>
                <a:gridCol w="360040"/>
                <a:gridCol w="936104"/>
                <a:gridCol w="2880320"/>
              </a:tblGrid>
              <a:tr h="86896">
                <a:tc gridSpan="2"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Обобщенные трудовые функции</a:t>
                      </a:r>
                    </a:p>
                  </a:txBody>
                  <a:tcPr marL="1191" marR="1191" marT="1959" marB="195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Трудовые функции</a:t>
                      </a:r>
                    </a:p>
                  </a:txBody>
                  <a:tcPr marL="1191" marR="1191" marT="1959" marB="195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1278">
                <a:tc rowSpan="2"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</a:p>
                  </a:txBody>
                  <a:tcPr marL="1191" marR="1191" marT="1959" marB="195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Педагогическая деятельность </a:t>
                      </a:r>
                    </a:p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по реализации профессиональных задач на основе типовых схем и шаблонов</a:t>
                      </a:r>
                    </a:p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</a:p>
                  </a:txBody>
                  <a:tcPr marL="1191" marR="1191" marT="1959" marB="195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Педагогическая деятельность </a:t>
                      </a:r>
                    </a:p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по реализации программ начального общего образования на основе типовых схем и шаблонов</a:t>
                      </a:r>
                    </a:p>
                  </a:txBody>
                  <a:tcPr marL="1191" marR="1191" marT="1959" marB="195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Педагогическая деятельность </a:t>
                      </a:r>
                    </a:p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по реализации программ основного и среднего общего образования на основе типовых схем и шаблонов</a:t>
                      </a:r>
                    </a:p>
                  </a:txBody>
                  <a:tcPr marL="1191" marR="1191" marT="1959" marB="195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7273">
                <a:tc>
                  <a:txBody>
                    <a:bodyPr/>
                    <a:lstStyle/>
                    <a:p>
                      <a:pPr indent="342900" algn="just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191" marR="1191" marT="1959" marB="195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8595">
                <a:tc rowSpan="3"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B</a:t>
                      </a: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191" marR="1191" marT="1959" marB="195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just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Педагогическая деятельность по программам начального общего образования</a:t>
                      </a:r>
                    </a:p>
                  </a:txBody>
                  <a:tcPr marL="1191" marR="1191" marT="1959" marB="195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Педагогическая деятельность по решению стандартных задач программам начального общего образования</a:t>
                      </a:r>
                    </a:p>
                  </a:txBody>
                  <a:tcPr marL="1191" marR="1191" marT="1959" marB="195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62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Педагогическая деятельность   по решению задач в профессиональной деятельности в нестандартных условиях</a:t>
                      </a:r>
                    </a:p>
                  </a:txBody>
                  <a:tcPr marL="1191" marR="1191" marT="1959" marB="195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8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Педагогическое проектирование программ начального общего образования</a:t>
                      </a:r>
                    </a:p>
                  </a:txBody>
                  <a:tcPr marL="1191" marR="1191" marT="1959" marB="195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7318">
                <a:tc rowSpan="3"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</a:p>
                  </a:txBody>
                  <a:tcPr marL="1191" marR="1191" marT="1959" marB="195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Педагогическая деятельность по программам основного и среднего общего образования</a:t>
                      </a:r>
                    </a:p>
                  </a:txBody>
                  <a:tcPr marL="1191" marR="1191" marT="1959" marB="195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Педагогическая деятельность по решению стандартных задач программам основного и среднего общего образования</a:t>
                      </a:r>
                    </a:p>
                  </a:txBody>
                  <a:tcPr marL="1191" marR="1191" marT="1959" marB="195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32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Педагогическая деятельность   по решению задач в профессиональной деятельности в нестандартных условиях основного и среднего общего образования</a:t>
                      </a:r>
                    </a:p>
                  </a:txBody>
                  <a:tcPr marL="1191" marR="1191" marT="1959" marB="195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5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Педагогическое проектирование программ основного и среднего общего образования</a:t>
                      </a:r>
                    </a:p>
                  </a:txBody>
                  <a:tcPr marL="1191" marR="1191" marT="1959" marB="195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260648"/>
          <a:ext cx="8208912" cy="6234395"/>
        </p:xfrm>
        <a:graphic>
          <a:graphicData uri="http://schemas.openxmlformats.org/drawingml/2006/table">
            <a:tbl>
              <a:tblPr/>
              <a:tblGrid>
                <a:gridCol w="2112973"/>
                <a:gridCol w="6095939"/>
              </a:tblGrid>
              <a:tr h="6494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Возможные наименования должностей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86" marR="6338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Учитель,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Воспитатель</a:t>
                      </a:r>
                    </a:p>
                  </a:txBody>
                  <a:tcPr marL="63386" marR="6338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213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86" marR="6338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3802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Требования к образованию и обучению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86" marR="6338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Высшее профессиональное образование или среднее профессиональное образование по направлениям подготовки "Образование и педагогика" или в области, соответствующей преподаваемому предмету (с последующей профессиональной переподготовкой  по профилю педагогической деятельности), либо высшее профессиональное образование или среднее профессиональное образование и дополнительное профессиональное образование по направлению деятельности в образовательной организации  </a:t>
                      </a:r>
                    </a:p>
                  </a:txBody>
                  <a:tcPr marL="63386" marR="6338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96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Требования к опыту практической  работы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86" marR="6338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Требования к опыту практической работы не предъявляются</a:t>
                      </a:r>
                    </a:p>
                  </a:txBody>
                  <a:tcPr marL="63386" marR="6338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802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Особые условия допуска к работе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86" marR="6338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К педагогической деятельности не допускаются лица: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лишенные права заниматься педагогической деятельностью в соответствии с вступившим в законную силу приговором суда;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имеющие или имевшие судимость за преступления, состав и виды которых установлены  законодательством Российской Федерации;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признанные недееспособными в установленном федеральным законом порядке;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имеющие заболевания, предусмотренные установленным перечнем</a:t>
                      </a:r>
                    </a:p>
                  </a:txBody>
                  <a:tcPr marL="63386" marR="6338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79512" y="188640"/>
          <a:ext cx="8712968" cy="2780685"/>
        </p:xfrm>
        <a:graphic>
          <a:graphicData uri="http://schemas.openxmlformats.org/drawingml/2006/table">
            <a:tbl>
              <a:tblPr/>
              <a:tblGrid>
                <a:gridCol w="2297654"/>
                <a:gridCol w="6415314"/>
              </a:tblGrid>
              <a:tr h="4032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Возможные наименования должностей, профессий</a:t>
                      </a:r>
                    </a:p>
                  </a:txBody>
                  <a:tcPr marL="53975" marR="53975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Учитель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Учитель-студент</a:t>
                      </a:r>
                    </a:p>
                  </a:txBody>
                  <a:tcPr marL="53975" marR="53975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Требования к образованию и обучению</a:t>
                      </a:r>
                    </a:p>
                  </a:txBody>
                  <a:tcPr marL="53975" marR="53975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Справка о периоде обучения, подтверждающая успешное прохождение промежуточной аттестации не менее чем за три года обучения по образовательной программе высшего образования по специальностям и направлениям подготовки "Образование и педагогические науки".</a:t>
                      </a:r>
                    </a:p>
                  </a:txBody>
                  <a:tcPr marL="53975" marR="53975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6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Требования к опыту практической работы</a:t>
                      </a:r>
                    </a:p>
                  </a:txBody>
                  <a:tcPr marL="53975" marR="53975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- </a:t>
                      </a:r>
                    </a:p>
                  </a:txBody>
                  <a:tcPr marL="53975" marR="53975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3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Особые условия допуска к работе</a:t>
                      </a:r>
                    </a:p>
                  </a:txBody>
                  <a:tcPr marL="53975" marR="53975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К педагогической деятельности не допускаются лица: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лишенные права заниматься педагогической деятельностью в соответствии с вступившим в законную силу приговором суда;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имеющие или имевшие судимость за преступления, состав и виды которых установлены законодательством Российской Федерации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признанные недееспособными в установленном федеральным законом порядке;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имеющие заболевания, предусмотренные установленным перечнем</a:t>
                      </a:r>
                    </a:p>
                  </a:txBody>
                  <a:tcPr marL="53975" marR="53975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79512" y="3127826"/>
          <a:ext cx="8712967" cy="3741413"/>
        </p:xfrm>
        <a:graphic>
          <a:graphicData uri="http://schemas.openxmlformats.org/drawingml/2006/table">
            <a:tbl>
              <a:tblPr/>
              <a:tblGrid>
                <a:gridCol w="2191672"/>
                <a:gridCol w="6521295"/>
              </a:tblGrid>
              <a:tr h="484196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Возможные наименования должностей</a:t>
                      </a:r>
                    </a:p>
                  </a:txBody>
                  <a:tcPr marL="49666" marR="49666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Учитель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Учитель (по программам начального общего образования)</a:t>
                      </a:r>
                    </a:p>
                  </a:txBody>
                  <a:tcPr marL="49666" marR="49666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3985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Требования к образованию и обучению</a:t>
                      </a:r>
                    </a:p>
                  </a:txBody>
                  <a:tcPr marL="49666" marR="49666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Высшее образование по укрупненной группе специальностей (направлений подготовки) «Образование и педагогические науки»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ИЛИ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Высшее образование и дополнительное профессиональное образование-  программы профессиональной переподготовки, предоставляющий право ведения педагогической деятельности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ИЛИ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Среднего профессионального образования - программы подготовки специалистов среднего звена по укрупненной группе специальностей «Образование и педагогические науки»</a:t>
                      </a:r>
                    </a:p>
                  </a:txBody>
                  <a:tcPr marL="49666" marR="49666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664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Требования к опыту практической работы</a:t>
                      </a:r>
                    </a:p>
                  </a:txBody>
                  <a:tcPr marL="49666" marR="49666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Требования к опыту практической работы не предъявляются</a:t>
                      </a:r>
                    </a:p>
                  </a:txBody>
                  <a:tcPr marL="49666" marR="49666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18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Особые условия допуска к работе</a:t>
                      </a:r>
                    </a:p>
                  </a:txBody>
                  <a:tcPr marL="49666" marR="49666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К педагогической деятельности не допускаются лица: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лишенные права заниматься педагогической деятельностью в соответствии с вступившим в законную силу приговором суда;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имеющие или имевшие судимость за преступления, состав и виды которых установлены законодательством Российской Федерации;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признанные недееспособными в установленном федеральным законом порядке;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имеющие заболевания, предусмотренные установленным перечнем</a:t>
                      </a:r>
                    </a:p>
                  </a:txBody>
                  <a:tcPr marL="49666" marR="49666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993</TotalTime>
  <Words>1279</Words>
  <Application>Microsoft Office PowerPoint</Application>
  <PresentationFormat>Экран (4:3)</PresentationFormat>
  <Paragraphs>142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Актуализация профессионального стандарта «Педагог, учитель»</vt:lpstr>
      <vt:lpstr>Актуальность темы</vt:lpstr>
      <vt:lpstr>Содержание профессиональной компетентности педагогических работников регламентируется на уровне следующих документов:</vt:lpstr>
      <vt:lpstr>Профессиональный стандарт педагога </vt:lpstr>
      <vt:lpstr>Новый стандарт</vt:lpstr>
      <vt:lpstr>Изменение цели деятельности </vt:lpstr>
      <vt:lpstr>Слайд 7</vt:lpstr>
      <vt:lpstr>Слайд 8</vt:lpstr>
      <vt:lpstr>Слайд 9</vt:lpstr>
      <vt:lpstr>Слайд 10</vt:lpstr>
      <vt:lpstr>Новшества, связанные с цифровизацией</vt:lpstr>
      <vt:lpstr>Важные аспекты</vt:lpstr>
      <vt:lpstr>Педагогическая самооценка соответствия педагога  требованиям  профессионального стандарта </vt:lpstr>
      <vt:lpstr>Алгоритм разработки ИОМ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Актуализация профессионального стандарта «Педагог, учитель»</dc:title>
  <dc:creator>Екатерина</dc:creator>
  <cp:lastModifiedBy>1</cp:lastModifiedBy>
  <cp:revision>4</cp:revision>
  <dcterms:created xsi:type="dcterms:W3CDTF">2023-02-08T15:01:53Z</dcterms:created>
  <dcterms:modified xsi:type="dcterms:W3CDTF">2023-10-09T02:59:18Z</dcterms:modified>
</cp:coreProperties>
</file>